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57" r:id="rId6"/>
    <p:sldId id="262" r:id="rId7"/>
    <p:sldId id="264" r:id="rId8"/>
    <p:sldId id="265" r:id="rId9"/>
    <p:sldId id="266" r:id="rId10"/>
    <p:sldId id="279" r:id="rId11"/>
    <p:sldId id="263" r:id="rId12"/>
    <p:sldId id="278" r:id="rId13"/>
    <p:sldId id="276" r:id="rId14"/>
    <p:sldId id="275" r:id="rId15"/>
    <p:sldId id="280" r:id="rId16"/>
    <p:sldId id="267" r:id="rId17"/>
    <p:sldId id="268" r:id="rId18"/>
    <p:sldId id="269" r:id="rId19"/>
    <p:sldId id="273" r:id="rId20"/>
    <p:sldId id="270" r:id="rId21"/>
    <p:sldId id="271" r:id="rId22"/>
    <p:sldId id="27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18"/>
    <p:restoredTop sz="94624"/>
  </p:normalViewPr>
  <p:slideViewPr>
    <p:cSldViewPr snapToGrid="0" snapToObjects="1">
      <p:cViewPr varScale="1">
        <p:scale>
          <a:sx n="75" d="100"/>
          <a:sy n="75" d="100"/>
        </p:scale>
        <p:origin x="192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7/25/20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search/cs?searchtype=author&amp;query=Kaiser%2C+%C5%81" TargetMode="External"/><Relationship Id="rId2" Type="http://schemas.openxmlformats.org/officeDocument/2006/relationships/hyperlink" Target="https://arxiv.org/search/cs?searchtype=author&amp;query=Kitaev%2C+N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rxiv.org/abs/2001.04451" TargetMode="External"/><Relationship Id="rId4" Type="http://schemas.openxmlformats.org/officeDocument/2006/relationships/hyperlink" Target="https://arxiv.org/search/cs?searchtype=author&amp;query=Levskaya%2C+A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707.04585.pdf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DC4FC4-07DC-8044-A8CC-294DC417E7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Reformer, the efficient transformer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2149E1-B4FB-B34D-AACF-FCEDFEEA18B3}"/>
              </a:ext>
            </a:extLst>
          </p:cNvPr>
          <p:cNvSpPr txBox="1"/>
          <p:nvPr/>
        </p:nvSpPr>
        <p:spPr>
          <a:xfrm>
            <a:off x="2417779" y="3627120"/>
            <a:ext cx="79857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Nikita Kitaev</a:t>
            </a:r>
            <a:r>
              <a:rPr lang="en-US" dirty="0"/>
              <a:t>, </a:t>
            </a:r>
            <a:r>
              <a:rPr lang="en-US" dirty="0">
                <a:hlinkClick r:id="rId3"/>
              </a:rPr>
              <a:t>Łukasz Kaiser</a:t>
            </a:r>
            <a:r>
              <a:rPr lang="en-US" dirty="0"/>
              <a:t>, </a:t>
            </a:r>
            <a:r>
              <a:rPr lang="en-US" dirty="0">
                <a:hlinkClick r:id="rId4"/>
              </a:rPr>
              <a:t>Anselm Levskaya</a:t>
            </a:r>
            <a:r>
              <a:rPr lang="en-US" dirty="0"/>
              <a:t>. </a:t>
            </a:r>
            <a:r>
              <a:rPr lang="ru-RU" dirty="0"/>
              <a:t> </a:t>
            </a:r>
            <a:r>
              <a:rPr lang="en-US" dirty="0"/>
              <a:t>Reformer: The Efficient Transformer  </a:t>
            </a:r>
            <a:r>
              <a:rPr lang="en-US" dirty="0">
                <a:hlinkClick r:id="rId5"/>
              </a:rPr>
              <a:t>https://arxiv.org/abs/2001.04451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116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28F566-4D87-9842-854F-24A71FE6E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Сравнение эффективности разных типов </a:t>
            </a:r>
            <a:r>
              <a:rPr lang="en-US" dirty="0"/>
              <a:t>attention</a:t>
            </a:r>
            <a:endParaRPr lang="ru-RU" dirty="0"/>
          </a:p>
        </p:txBody>
      </p:sp>
      <p:pic>
        <p:nvPicPr>
          <p:cNvPr id="6" name="Рисунок 5" descr="Изображение выглядит как нож&#10;&#10;Автоматически созданное описание">
            <a:extLst>
              <a:ext uri="{FF2B5EF4-FFF2-40B4-BE49-F238E27FC236}">
                <a16:creationId xmlns:a16="http://schemas.microsoft.com/office/drawing/2014/main" id="{3DDEF4E6-0D42-5544-973D-846867AB0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325" y="2726266"/>
            <a:ext cx="8365875" cy="140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761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E885D-8E29-5146-9937-FC885147E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ru-RU" dirty="0"/>
              <a:t>Сравнение </a:t>
            </a:r>
            <a:r>
              <a:rPr lang="en-US" dirty="0" err="1"/>
              <a:t>resnet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/>
              <a:t>revnet</a:t>
            </a:r>
            <a:r>
              <a:rPr lang="en-US" dirty="0"/>
              <a:t> </a:t>
            </a:r>
            <a:r>
              <a:rPr lang="ru-RU" dirty="0"/>
              <a:t>блоков</a:t>
            </a:r>
          </a:p>
        </p:txBody>
      </p:sp>
      <p:pic>
        <p:nvPicPr>
          <p:cNvPr id="4" name="Рисунок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B4F09A0C-96EC-914D-8104-7E6FFC97DF3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156" y="1977701"/>
            <a:ext cx="5581364" cy="3960224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6FE25A1-A1CE-6040-AA11-6332B7F4345A}"/>
              </a:ext>
            </a:extLst>
          </p:cNvPr>
          <p:cNvSpPr/>
          <p:nvPr/>
        </p:nvSpPr>
        <p:spPr>
          <a:xfrm>
            <a:off x="7628178" y="2132944"/>
            <a:ext cx="3870960" cy="878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ru-RU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₁ = </a:t>
            </a: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ru-RU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₁ + </a:t>
            </a: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Attention</a:t>
            </a:r>
            <a:r>
              <a:rPr lang="ru-RU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ru-RU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₂),</a:t>
            </a:r>
            <a:endParaRPr lang="ru-RU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ru-RU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₂= </a:t>
            </a: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ru-RU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₂+ </a:t>
            </a:r>
            <a:r>
              <a:rPr lang="en-US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FeedForward</a:t>
            </a:r>
            <a:r>
              <a:rPr lang="ru-RU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ru-RU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₁) 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 descr="Изображение выглядит как часы&#10;&#10;Автоматически созданное описание">
            <a:extLst>
              <a:ext uri="{FF2B5EF4-FFF2-40B4-BE49-F238E27FC236}">
                <a16:creationId xmlns:a16="http://schemas.microsoft.com/office/drawing/2014/main" id="{573C71F3-8FFB-5847-8E1D-1B573A045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6120" y="3057897"/>
            <a:ext cx="4470658" cy="1049236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3BB57BA-6C51-2B4F-813B-E15D4A8F5398}"/>
              </a:ext>
            </a:extLst>
          </p:cNvPr>
          <p:cNvSpPr/>
          <p:nvPr/>
        </p:nvSpPr>
        <p:spPr>
          <a:xfrm>
            <a:off x="7628178" y="5617709"/>
            <a:ext cx="36034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hlinkClick r:id="rId4"/>
              </a:rPr>
              <a:t>https://arxiv.org/pdf/1707.04585.pdf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4E1A140-3E71-A347-BCED-FB6D60BFE0D2}"/>
              </a:ext>
            </a:extLst>
          </p:cNvPr>
          <p:cNvSpPr/>
          <p:nvPr/>
        </p:nvSpPr>
        <p:spPr>
          <a:xfrm>
            <a:off x="7242958" y="4153191"/>
            <a:ext cx="425618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Решение для Проблемы 2: использование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RevNet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слоев вместо стандартных </a:t>
            </a:r>
            <a:r>
              <a:rPr lang="en-US" dirty="0" err="1">
                <a:latin typeface="Times New Roman" panose="02020603050405020304" pitchFamily="18" charset="0"/>
                <a:ea typeface="Calibri" panose="020F0502020204030204" pitchFamily="34" charset="0"/>
              </a:rPr>
              <a:t>ResNet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позволяет хранить активации только один раз в процессе обучения вместо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N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</a:rPr>
              <a:t> раз!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8529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4D894AA-8D18-5145-BC37-6E9B6AE56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709" y="1008448"/>
            <a:ext cx="6908581" cy="4841103"/>
          </a:xfrm>
          <a:prstGeom prst="rect">
            <a:avLst/>
          </a:prstGeom>
        </p:spPr>
      </p:pic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F3005388-480A-C04F-9CCC-346088299F34}"/>
              </a:ext>
            </a:extLst>
          </p:cNvPr>
          <p:cNvSpPr txBox="1">
            <a:spLocks/>
          </p:cNvSpPr>
          <p:nvPr/>
        </p:nvSpPr>
        <p:spPr>
          <a:xfrm>
            <a:off x="1502379" y="313452"/>
            <a:ext cx="960327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REVNET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8044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A5C054-A71A-884F-8D26-F4FFD11A6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CHUNKING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D0CB4B-0106-BB4F-9F91-308892161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3"/>
            <a:ext cx="9603275" cy="2449390"/>
          </a:xfrm>
        </p:spPr>
        <p:txBody>
          <a:bodyPr/>
          <a:lstStyle/>
          <a:p>
            <a:r>
              <a:rPr lang="ru-RU" dirty="0"/>
              <a:t>3-й проблема: промежуточными вектора большой размерности </a:t>
            </a:r>
            <a:r>
              <a:rPr lang="ru-RU" dirty="0" err="1"/>
              <a:t>полносвязных</a:t>
            </a:r>
            <a:r>
              <a:rPr lang="ru-RU" dirty="0"/>
              <a:t> слоев, которые могут достигать размерности 4</a:t>
            </a:r>
            <a:r>
              <a:rPr lang="en-US" dirty="0"/>
              <a:t>k</a:t>
            </a:r>
            <a:r>
              <a:rPr lang="ru-RU" dirty="0"/>
              <a:t> и выше. </a:t>
            </a:r>
          </a:p>
          <a:p>
            <a:r>
              <a:rPr lang="ru-RU" dirty="0"/>
              <a:t>Решение: из-за того, что вычисления в </a:t>
            </a:r>
            <a:r>
              <a:rPr lang="ru-RU" dirty="0" err="1"/>
              <a:t>полносвязных</a:t>
            </a:r>
            <a:r>
              <a:rPr lang="ru-RU" dirty="0"/>
              <a:t> слоях независимы по позициям в последовательности, вычисления для прямого и обратного проходов, а также обратные вычисления могут быть разделены на части. Например, для прямого прохода у нас будет: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EE67830-A69E-6144-81A5-255F3D8A0EE6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637" y="4772696"/>
            <a:ext cx="7944725" cy="90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839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BB632FE-8F16-9043-9421-D6B637033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040" y="814425"/>
            <a:ext cx="8096248" cy="5229150"/>
          </a:xfrm>
          <a:prstGeom prst="rect">
            <a:avLst/>
          </a:prstGeom>
        </p:spPr>
      </p:pic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9AD5A0C-63AE-9047-9CFB-379F827BB93E}"/>
              </a:ext>
            </a:extLst>
          </p:cNvPr>
          <p:cNvSpPr txBox="1">
            <a:spLocks/>
          </p:cNvSpPr>
          <p:nvPr/>
        </p:nvSpPr>
        <p:spPr>
          <a:xfrm>
            <a:off x="1294362" y="133959"/>
            <a:ext cx="9603275" cy="56708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AXIAL positional encodings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23714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C46ECF-7B66-824C-9C0D-6905A427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Сравнение эффективности </a:t>
            </a:r>
          </a:p>
        </p:txBody>
      </p:sp>
      <p:pic>
        <p:nvPicPr>
          <p:cNvPr id="5" name="Рисунок 4" descr="Изображение выглядит как птица&#10;&#10;Автоматически созданное описание">
            <a:extLst>
              <a:ext uri="{FF2B5EF4-FFF2-40B4-BE49-F238E27FC236}">
                <a16:creationId xmlns:a16="http://schemas.microsoft.com/office/drawing/2014/main" id="{4E816030-414D-7849-8A15-732367120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902" y="2553971"/>
            <a:ext cx="8249524" cy="1901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2367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D500F4-478E-544B-973E-41491CDD7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Сравнение обычного </a:t>
            </a:r>
            <a:r>
              <a:rPr lang="ru-RU" dirty="0" err="1"/>
              <a:t>трансформера</a:t>
            </a:r>
            <a:r>
              <a:rPr lang="ru-RU" dirty="0"/>
              <a:t> и </a:t>
            </a:r>
            <a:r>
              <a:rPr lang="ru-RU" dirty="0" err="1"/>
              <a:t>реформера</a:t>
            </a:r>
            <a:endParaRPr lang="ru-RU" dirty="0"/>
          </a:p>
        </p:txBody>
      </p:sp>
      <p:pic>
        <p:nvPicPr>
          <p:cNvPr id="4" name="Рисунок 3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7B3207D0-C57B-E540-BFAA-F0890EEFCA86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224" y="2280602"/>
            <a:ext cx="9199245" cy="325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922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2F5FCD-677D-3D44-9016-729A2EAA1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Сравнение </a:t>
            </a:r>
            <a:r>
              <a:rPr lang="en-US" dirty="0"/>
              <a:t>FULL Attention </a:t>
            </a:r>
            <a:r>
              <a:rPr lang="ru-RU" dirty="0"/>
              <a:t>И </a:t>
            </a:r>
            <a:r>
              <a:rPr lang="en-US" dirty="0"/>
              <a:t>LSH</a:t>
            </a:r>
            <a:endParaRPr lang="ru-RU" dirty="0"/>
          </a:p>
        </p:txBody>
      </p:sp>
      <p:pic>
        <p:nvPicPr>
          <p:cNvPr id="4" name="Рисунок 3" descr="Изображение выглядит как карта, текст&#10;&#10;Автоматически созданное описание">
            <a:extLst>
              <a:ext uri="{FF2B5EF4-FFF2-40B4-BE49-F238E27FC236}">
                <a16:creationId xmlns:a16="http://schemas.microsoft.com/office/drawing/2014/main" id="{A7350C40-BCAD-964F-A9CA-88B53AB53D9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8" y="2012101"/>
            <a:ext cx="9603275" cy="388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0749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F7A84A-F07A-304E-9734-7B21CA892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сравнение </a:t>
            </a:r>
            <a:r>
              <a:rPr lang="en-US" dirty="0"/>
              <a:t>FULL attention </a:t>
            </a:r>
            <a:r>
              <a:rPr lang="ru-RU" dirty="0"/>
              <a:t>и </a:t>
            </a:r>
            <a:r>
              <a:rPr lang="en-US" dirty="0"/>
              <a:t>LSH</a:t>
            </a:r>
            <a:endParaRPr lang="ru-RU" dirty="0"/>
          </a:p>
        </p:txBody>
      </p:sp>
      <p:pic>
        <p:nvPicPr>
          <p:cNvPr id="4" name="Рисунок 3" descr="Изображение выглядит как снимок экрана, текст, карта&#10;&#10;Автоматически созданное описание">
            <a:extLst>
              <a:ext uri="{FF2B5EF4-FFF2-40B4-BE49-F238E27FC236}">
                <a16:creationId xmlns:a16="http://schemas.microsoft.com/office/drawing/2014/main" id="{2D5E0669-5DCD-0144-A728-094E54EE085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267" y="2011680"/>
            <a:ext cx="7053898" cy="367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590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52D9DB-9B64-884E-9F98-55ED11C12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Варианты использования не в </a:t>
            </a:r>
            <a:r>
              <a:rPr lang="en-US" dirty="0"/>
              <a:t>NLP</a:t>
            </a:r>
            <a:endParaRPr lang="ru-RU" dirty="0"/>
          </a:p>
        </p:txBody>
      </p:sp>
      <p:pic>
        <p:nvPicPr>
          <p:cNvPr id="6" name="Рисунок 5" descr="Изображение выглядит как еда, фотография, другой&#10;&#10;Автоматически созданное описание">
            <a:extLst>
              <a:ext uri="{FF2B5EF4-FFF2-40B4-BE49-F238E27FC236}">
                <a16:creationId xmlns:a16="http://schemas.microsoft.com/office/drawing/2014/main" id="{52CFC023-4820-494F-BEEB-B2CD316A1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4256" y="3157761"/>
            <a:ext cx="7650264" cy="2895720"/>
          </a:xfrm>
          <a:prstGeom prst="rect">
            <a:avLst/>
          </a:prstGeom>
        </p:spPr>
      </p:pic>
      <p:pic>
        <p:nvPicPr>
          <p:cNvPr id="8" name="Рисунок 7" descr="Изображение выглядит как животное, птица, попугай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51BD6C53-0E8A-CB4A-9238-F51F6C5E0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000" y="2027508"/>
            <a:ext cx="1016000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369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71B474-24CF-9241-9C76-65C529783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Проблемы с архитектурой Transformer</a:t>
            </a:r>
          </a:p>
        </p:txBody>
      </p:sp>
      <p:pic>
        <p:nvPicPr>
          <p:cNvPr id="7" name="Рисунок 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3342DE27-55CC-D042-ABE0-CEC07052C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1417" y="1853754"/>
            <a:ext cx="7380263" cy="4212795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5209318-A780-A349-8F40-A3E7DE1419AD}"/>
              </a:ext>
            </a:extLst>
          </p:cNvPr>
          <p:cNvSpPr/>
          <p:nvPr/>
        </p:nvSpPr>
        <p:spPr>
          <a:xfrm>
            <a:off x="9792038" y="4141435"/>
            <a:ext cx="20910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i="1" dirty="0"/>
              <a:t>Проблема 1 (красные 👓 ):</a:t>
            </a:r>
            <a:endParaRPr lang="ru-RU" sz="1200" dirty="0"/>
          </a:p>
          <a:p>
            <a:r>
              <a:rPr lang="ru-RU" sz="1200" dirty="0"/>
              <a:t>Вычисление </a:t>
            </a:r>
            <a:r>
              <a:rPr lang="en-US" sz="1200" dirty="0"/>
              <a:t>Attention</a:t>
            </a:r>
            <a:r>
              <a:rPr lang="ru-RU" sz="1200" dirty="0"/>
              <a:t> на последовательностях длины </a:t>
            </a:r>
            <a:r>
              <a:rPr lang="ru-RU" sz="1200" i="1" dirty="0" err="1"/>
              <a:t>L</a:t>
            </a:r>
            <a:r>
              <a:rPr lang="ru-RU" sz="1200" dirty="0"/>
              <a:t> равно </a:t>
            </a:r>
            <a:r>
              <a:rPr lang="en-US" sz="1200" i="1" dirty="0"/>
              <a:t>O</a:t>
            </a:r>
            <a:r>
              <a:rPr lang="ru-RU" sz="1200" i="1" dirty="0"/>
              <a:t>(L</a:t>
            </a:r>
            <a:r>
              <a:rPr lang="ru-RU" sz="1200" i="1" baseline="30000" dirty="0"/>
              <a:t>2</a:t>
            </a:r>
            <a:r>
              <a:rPr lang="ru-RU" sz="1200" i="1" dirty="0"/>
              <a:t>)</a:t>
            </a:r>
            <a:r>
              <a:rPr lang="ru-RU" sz="1200" dirty="0"/>
              <a:t> (как время, так и память). Представьте себе, что произойдет, если вычислить  </a:t>
            </a:r>
            <a:r>
              <a:rPr lang="en-US" sz="1200" dirty="0"/>
              <a:t>Attention </a:t>
            </a:r>
            <a:r>
              <a:rPr lang="ru-RU" sz="1200" dirty="0"/>
              <a:t>на последовательности длиной 64</a:t>
            </a:r>
            <a:r>
              <a:rPr lang="en-US" sz="1200" dirty="0"/>
              <a:t>k</a:t>
            </a:r>
            <a:r>
              <a:rPr lang="ru-RU" sz="1200" dirty="0"/>
              <a:t> (64 тыс. </a:t>
            </a:r>
            <a:r>
              <a:rPr lang="ru-RU" sz="1200" dirty="0" err="1"/>
              <a:t>тоекнов</a:t>
            </a:r>
            <a:r>
              <a:rPr lang="ru-RU" sz="1200" dirty="0"/>
              <a:t>).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C985A78-D752-A242-AF5B-495A0FF2ECB6}"/>
              </a:ext>
            </a:extLst>
          </p:cNvPr>
          <p:cNvSpPr/>
          <p:nvPr/>
        </p:nvSpPr>
        <p:spPr>
          <a:xfrm>
            <a:off x="0" y="2165583"/>
            <a:ext cx="2181922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1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Проблема 2 (черные </a:t>
            </a:r>
            <a:r>
              <a:rPr lang="ru-RU" sz="1100" i="1" dirty="0">
                <a:latin typeface="Apple Color Emoji" pitchFamily="2" charset="0"/>
                <a:ea typeface="Calibri" panose="020F0502020204030204" pitchFamily="34" charset="0"/>
                <a:cs typeface="Apple Color Emoji" pitchFamily="2" charset="0"/>
              </a:rPr>
              <a:t>👓</a:t>
            </a:r>
            <a:r>
              <a:rPr lang="ru-RU" sz="11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): большое количество слоев</a:t>
            </a:r>
            <a:endParaRPr lang="ru-RU" sz="105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540385" algn="just"/>
            <a:r>
              <a:rPr lang="ru-RU" sz="1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Модель с </a:t>
            </a:r>
            <a:r>
              <a:rPr lang="ru-RU" sz="11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ru-RU" sz="1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слоями потребляет в </a:t>
            </a:r>
            <a:r>
              <a:rPr lang="ru-RU" sz="11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ru-RU" sz="1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раз больше памяти, чем однослойная модель, так как активации в каждом слое должны храниться для обратного распространения градиента.</a:t>
            </a:r>
            <a:endParaRPr lang="ru-RU" sz="105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0F64F63-7E89-C543-9F9C-C81B5BB8D2B1}"/>
              </a:ext>
            </a:extLst>
          </p:cNvPr>
          <p:cNvSpPr/>
          <p:nvPr/>
        </p:nvSpPr>
        <p:spPr>
          <a:xfrm>
            <a:off x="9691318" y="2037764"/>
            <a:ext cx="192544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100" i="1" dirty="0">
                <a:ea typeface="Calibri" panose="020F0502020204030204" pitchFamily="34" charset="0"/>
                <a:cs typeface="Times New Roman" panose="02020603050405020304" pitchFamily="18" charset="0"/>
              </a:rPr>
              <a:t>Проблема 3 (зеленые </a:t>
            </a:r>
            <a:r>
              <a:rPr lang="ru-RU" sz="1100" i="1" dirty="0">
                <a:ea typeface="Calibri" panose="020F0502020204030204" pitchFamily="34" charset="0"/>
                <a:cs typeface="Apple Color Emoji" pitchFamily="2" charset="0"/>
              </a:rPr>
              <a:t>👓</a:t>
            </a:r>
            <a:r>
              <a:rPr lang="ru-RU" sz="1100" i="1" dirty="0">
                <a:ea typeface="Calibri" panose="020F0502020204030204" pitchFamily="34" charset="0"/>
                <a:cs typeface="Times New Roman" panose="02020603050405020304" pitchFamily="18" charset="0"/>
              </a:rPr>
              <a:t> ): глубина </a:t>
            </a:r>
            <a:r>
              <a:rPr lang="ru-RU" sz="1100" i="1" dirty="0" err="1">
                <a:ea typeface="Calibri" panose="020F0502020204030204" pitchFamily="34" charset="0"/>
                <a:cs typeface="Times New Roman" panose="02020603050405020304" pitchFamily="18" charset="0"/>
              </a:rPr>
              <a:t>полносвязных</a:t>
            </a:r>
            <a:r>
              <a:rPr lang="ru-RU" sz="1100" i="1" dirty="0">
                <a:ea typeface="Calibri" panose="020F0502020204030204" pitchFamily="34" charset="0"/>
                <a:cs typeface="Times New Roman" panose="02020603050405020304" pitchFamily="18" charset="0"/>
              </a:rPr>
              <a:t> слоев </a:t>
            </a:r>
            <a:endParaRPr lang="ru-RU" sz="105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540385" algn="just"/>
            <a:r>
              <a:rPr lang="ru-RU" sz="1100" dirty="0">
                <a:ea typeface="Calibri" panose="020F0502020204030204" pitchFamily="34" charset="0"/>
                <a:cs typeface="Times New Roman" panose="02020603050405020304" pitchFamily="18" charset="0"/>
              </a:rPr>
              <a:t>Глубина промежуточных </a:t>
            </a:r>
            <a:r>
              <a:rPr lang="ru-RU" sz="1100" dirty="0" err="1">
                <a:ea typeface="Calibri" panose="020F0502020204030204" pitchFamily="34" charset="0"/>
                <a:cs typeface="Times New Roman" panose="02020603050405020304" pitchFamily="18" charset="0"/>
              </a:rPr>
              <a:t>полносвязных</a:t>
            </a:r>
            <a:r>
              <a:rPr lang="ru-RU" sz="1100" dirty="0">
                <a:ea typeface="Calibri" panose="020F0502020204030204" pitchFamily="34" charset="0"/>
                <a:cs typeface="Times New Roman" panose="02020603050405020304" pitchFamily="18" charset="0"/>
              </a:rPr>
              <a:t> слоев часто намного больше глубины активаций механизма внимания.</a:t>
            </a:r>
            <a:endParaRPr lang="ru-RU" sz="105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0656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6004E7-797F-DE40-8A5B-249218ACF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703E27-A3FE-054E-8D57-C9653D7F9A9D}"/>
              </a:ext>
            </a:extLst>
          </p:cNvPr>
          <p:cNvSpPr txBox="1"/>
          <p:nvPr/>
        </p:nvSpPr>
        <p:spPr>
          <a:xfrm>
            <a:off x="1451579" y="2164080"/>
            <a:ext cx="870204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Модель </a:t>
            </a:r>
            <a:r>
              <a:rPr lang="en-US" sz="2400" dirty="0"/>
              <a:t>Reformer</a:t>
            </a:r>
            <a:r>
              <a:rPr lang="ru-RU" sz="2400" dirty="0"/>
              <a:t> работала аналогично модели </a:t>
            </a:r>
            <a:r>
              <a:rPr lang="en-US" sz="2400" dirty="0"/>
              <a:t>Transformer</a:t>
            </a:r>
            <a:r>
              <a:rPr lang="ru-RU" sz="2400" dirty="0"/>
              <a:t>, но показала более высокую эффективность использования памяти и более высокую скорость вычислений на длинных последовательностях </a:t>
            </a:r>
            <a:endParaRPr lang="en-US" sz="2400" dirty="0"/>
          </a:p>
          <a:p>
            <a:r>
              <a:rPr lang="ru-RU" sz="2400" dirty="0"/>
              <a:t>Модель позволяет использовать </a:t>
            </a:r>
            <a:r>
              <a:rPr lang="en-US" sz="2400" dirty="0"/>
              <a:t>seq2seq </a:t>
            </a:r>
            <a:r>
              <a:rPr lang="ru-RU" sz="2400" dirty="0"/>
              <a:t>подход в других доменах, например в генерации изображений</a:t>
            </a:r>
            <a:endParaRPr lang="en-US" sz="2400" dirty="0"/>
          </a:p>
          <a:p>
            <a:r>
              <a:rPr lang="ru-RU" sz="2400" dirty="0"/>
              <a:t>Все усовершенствования позволяют работать с последовательностями размерности 64</a:t>
            </a:r>
            <a:r>
              <a:rPr lang="en-US" sz="2400" dirty="0"/>
              <a:t>K </a:t>
            </a:r>
            <a:r>
              <a:rPr lang="ru-RU" sz="2400" dirty="0"/>
              <a:t>на </a:t>
            </a:r>
            <a:r>
              <a:rPr lang="en-US" sz="2400" dirty="0"/>
              <a:t>GPU </a:t>
            </a:r>
            <a:r>
              <a:rPr lang="ru-RU" sz="2400" dirty="0"/>
              <a:t>с 16</a:t>
            </a:r>
            <a:r>
              <a:rPr lang="en-US" sz="2400" dirty="0"/>
              <a:t>Gb </a:t>
            </a:r>
            <a:r>
              <a:rPr lang="ru-RU" sz="2400" dirty="0"/>
              <a:t>памяти</a:t>
            </a:r>
          </a:p>
        </p:txBody>
      </p:sp>
    </p:spTree>
    <p:extLst>
      <p:ext uri="{BB962C8B-B14F-4D97-AF65-F5344CB8AC3E}">
        <p14:creationId xmlns:p14="http://schemas.microsoft.com/office/powerpoint/2010/main" val="24425707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8098EB-19F0-0A4C-8457-5C5C8F60F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Эксперименты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AD415D-9C80-9447-A4D4-6E7784AD43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Была обучена языковая модель </a:t>
            </a:r>
            <a:r>
              <a:rPr lang="en-US" dirty="0"/>
              <a:t>Reformer </a:t>
            </a:r>
            <a:r>
              <a:rPr lang="ru-RU" dirty="0"/>
              <a:t>на </a:t>
            </a:r>
            <a:r>
              <a:rPr lang="ru-RU" dirty="0" err="1"/>
              <a:t>датасете</a:t>
            </a:r>
            <a:r>
              <a:rPr lang="ru-RU" dirty="0"/>
              <a:t> </a:t>
            </a:r>
            <a:r>
              <a:rPr lang="en-US" dirty="0"/>
              <a:t>enwiki8 </a:t>
            </a:r>
            <a:r>
              <a:rPr lang="ru-RU" dirty="0"/>
              <a:t>на символьных </a:t>
            </a:r>
            <a:r>
              <a:rPr lang="ru-RU" dirty="0" err="1"/>
              <a:t>токенах</a:t>
            </a:r>
            <a:endParaRPr lang="ru-RU" dirty="0"/>
          </a:p>
          <a:p>
            <a:r>
              <a:rPr lang="ru-RU" dirty="0"/>
              <a:t>Размер последовательности – 4096</a:t>
            </a:r>
          </a:p>
          <a:p>
            <a:r>
              <a:rPr lang="ru-RU" dirty="0"/>
              <a:t>Время обучения – около 10 часов на одном </a:t>
            </a:r>
            <a:r>
              <a:rPr lang="en-US" dirty="0"/>
              <a:t>GPU c</a:t>
            </a:r>
            <a:r>
              <a:rPr lang="ru-RU" dirty="0"/>
              <a:t> </a:t>
            </a:r>
            <a:r>
              <a:rPr lang="en-US" dirty="0"/>
              <a:t>12 Gb</a:t>
            </a:r>
            <a:r>
              <a:rPr lang="ru-RU" dirty="0"/>
              <a:t> памяти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966184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A8CB7C-EC5E-9445-8D4D-F49612A0A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</a:t>
            </a:r>
          </a:p>
        </p:txBody>
      </p:sp>
      <p:pic>
        <p:nvPicPr>
          <p:cNvPr id="6" name="Рисунок 5" descr="Изображение выглядит как снимок экрана, держит, телефон&#10;&#10;Автоматически созданное описание">
            <a:extLst>
              <a:ext uri="{FF2B5EF4-FFF2-40B4-BE49-F238E27FC236}">
                <a16:creationId xmlns:a16="http://schemas.microsoft.com/office/drawing/2014/main" id="{9C3B3F19-FBEC-4C45-A0E6-11A55C3B2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26" y="2694035"/>
            <a:ext cx="11503748" cy="2642009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7808D42-B469-F34B-9D01-8A28310AB83F}"/>
              </a:ext>
            </a:extLst>
          </p:cNvPr>
          <p:cNvSpPr/>
          <p:nvPr/>
        </p:nvSpPr>
        <p:spPr>
          <a:xfrm>
            <a:off x="914400" y="195072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Loss train: 1,75</a:t>
            </a:r>
          </a:p>
          <a:p>
            <a:r>
              <a:rPr lang="en-US" dirty="0"/>
              <a:t>Loss </a:t>
            </a:r>
            <a:r>
              <a:rPr lang="en-US" dirty="0" err="1"/>
              <a:t>val</a:t>
            </a:r>
            <a:r>
              <a:rPr lang="en-US" dirty="0"/>
              <a:t>: 2,09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7120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E4BB71-ACB2-9E4E-B8D6-5FA444D14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пРоблема</a:t>
            </a:r>
            <a:r>
              <a:rPr lang="ru-RU" dirty="0"/>
              <a:t> 1.  </a:t>
            </a:r>
            <a:r>
              <a:rPr lang="en-US" dirty="0"/>
              <a:t>FULL multi-head attention</a:t>
            </a:r>
            <a:endParaRPr lang="ru-RU" dirty="0"/>
          </a:p>
        </p:txBody>
      </p:sp>
      <p:pic>
        <p:nvPicPr>
          <p:cNvPr id="5" name="Рисунок 4" descr="Изображение выглядит как нож&#10;&#10;Автоматически созданное описание">
            <a:extLst>
              <a:ext uri="{FF2B5EF4-FFF2-40B4-BE49-F238E27FC236}">
                <a16:creationId xmlns:a16="http://schemas.microsoft.com/office/drawing/2014/main" id="{9A93B033-F478-B94C-854E-E2A3DE8E9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5325" y="3830320"/>
            <a:ext cx="5295900" cy="1727200"/>
          </a:xfrm>
          <a:prstGeom prst="rect">
            <a:avLst/>
          </a:prstGeom>
        </p:spPr>
      </p:pic>
      <p:pic>
        <p:nvPicPr>
          <p:cNvPr id="6" name="Рисунок 5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8397085A-D6A8-5A41-AC66-C007B6B38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075" y="2086387"/>
            <a:ext cx="95504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998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E4BB71-ACB2-9E4E-B8D6-5FA444D14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пРоблема</a:t>
            </a:r>
            <a:r>
              <a:rPr lang="ru-RU" dirty="0"/>
              <a:t> 1.  </a:t>
            </a:r>
            <a:r>
              <a:rPr lang="en-US" dirty="0"/>
              <a:t>FULL multi-head attention</a:t>
            </a:r>
            <a:endParaRPr lang="ru-RU" dirty="0"/>
          </a:p>
        </p:txBody>
      </p:sp>
      <p:pic>
        <p:nvPicPr>
          <p:cNvPr id="7" name="Рисунок 6" descr="Изображение выглядит как внутренний, часы&#10;&#10;Автоматически созданное описание">
            <a:extLst>
              <a:ext uri="{FF2B5EF4-FFF2-40B4-BE49-F238E27FC236}">
                <a16:creationId xmlns:a16="http://schemas.microsoft.com/office/drawing/2014/main" id="{8636D5A5-FF2D-1A4B-825E-FD5E44994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42" y="2141096"/>
            <a:ext cx="9093200" cy="347980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ADDC0E3-FE09-754B-B414-D1FED81F360F}"/>
              </a:ext>
            </a:extLst>
          </p:cNvPr>
          <p:cNvSpPr/>
          <p:nvPr/>
        </p:nvSpPr>
        <p:spPr>
          <a:xfrm>
            <a:off x="9500839" y="2759025"/>
            <a:ext cx="2598236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основное вычисление в </a:t>
            </a:r>
            <a:r>
              <a:rPr lang="ru-RU" sz="14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Dot-product</a:t>
            </a:r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4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attention</a:t>
            </a:r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(справа) пример </a:t>
            </a:r>
            <a:r>
              <a:rPr lang="ru-RU" sz="14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токена</a:t>
            </a:r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(‘</a:t>
            </a:r>
            <a:r>
              <a:rPr lang="ru-RU" sz="14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’), обращающего внимание на подмножество других </a:t>
            </a:r>
            <a:r>
              <a:rPr lang="ru-RU" sz="14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токенов</a:t>
            </a:r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 последовательности (‘</a:t>
            </a:r>
            <a:r>
              <a:rPr lang="ru-RU" sz="14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</a:t>
            </a:r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’, ‘</a:t>
            </a:r>
            <a:r>
              <a:rPr lang="ru-RU" sz="14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animal</a:t>
            </a:r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’, ‘</a:t>
            </a:r>
            <a:r>
              <a:rPr lang="ru-RU" sz="14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street</a:t>
            </a:r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’, ‘</a:t>
            </a:r>
            <a:r>
              <a:rPr lang="ru-RU" sz="1400" i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ru-RU" sz="14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’,‘.’)</a:t>
            </a:r>
            <a:endParaRPr lang="ru-R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9724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A5933A-5E91-7A4A-9E13-66649CABE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LSH – Attention (LOCALITY </a:t>
            </a:r>
            <a:r>
              <a:rPr lang="en-US" dirty="0" err="1"/>
              <a:t>SENsitiVE</a:t>
            </a:r>
            <a:r>
              <a:rPr lang="en-US" dirty="0"/>
              <a:t> HASHING)</a:t>
            </a:r>
            <a:endParaRPr lang="ru-RU" dirty="0"/>
          </a:p>
        </p:txBody>
      </p:sp>
      <p:pic>
        <p:nvPicPr>
          <p:cNvPr id="6" name="Рисунок 5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BD14771E-A5CE-9C44-8A4B-B8B8FC107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316" y="2100262"/>
            <a:ext cx="6857368" cy="376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896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18952E-62BD-8B4B-80FF-6026DF81C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Locality sensitive hashing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F0DE1A7-9EAA-A74E-AA14-AF99C8787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421" y="2240280"/>
            <a:ext cx="5791759" cy="317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207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AFE2BB-3C6C-E44B-BF8F-B044DFF0D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Angular LSH</a:t>
            </a:r>
            <a:endParaRPr lang="ru-RU" dirty="0"/>
          </a:p>
        </p:txBody>
      </p:sp>
      <p:pic>
        <p:nvPicPr>
          <p:cNvPr id="5" name="Рисунок 4" descr="Изображение выглядит как игра&#10;&#10;Автоматически созданное описание">
            <a:extLst>
              <a:ext uri="{FF2B5EF4-FFF2-40B4-BE49-F238E27FC236}">
                <a16:creationId xmlns:a16="http://schemas.microsoft.com/office/drawing/2014/main" id="{B150B157-D56E-FA40-B5D6-85B592685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429" y="2485390"/>
            <a:ext cx="4095917" cy="2725420"/>
          </a:xfrm>
          <a:prstGeom prst="rect">
            <a:avLst/>
          </a:prstGeom>
        </p:spPr>
      </p:pic>
      <p:pic>
        <p:nvPicPr>
          <p:cNvPr id="8" name="Рисунок 7" descr="Изображение выглядит как игра&#10;&#10;Автоматически созданное описание">
            <a:extLst>
              <a:ext uri="{FF2B5EF4-FFF2-40B4-BE49-F238E27FC236}">
                <a16:creationId xmlns:a16="http://schemas.microsoft.com/office/drawing/2014/main" id="{C749BEAE-DFB7-6C4C-A0FC-E87C0DCC1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7190" y="2485389"/>
            <a:ext cx="4327664" cy="273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91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629976-514E-2A45-8B16-B0570E9EF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LSH Illustrated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C7CDB22-F253-7744-8782-1FD15A698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710" y="1999930"/>
            <a:ext cx="8634730" cy="336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662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C2901A-73B4-8E4F-94B7-071A20D89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LSH </a:t>
            </a:r>
            <a:r>
              <a:rPr lang="ru-RU" dirty="0"/>
              <a:t>по частям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A7AC2BC-88FE-4D4A-9DB2-4BE4E51974C3}"/>
              </a:ext>
            </a:extLst>
          </p:cNvPr>
          <p:cNvSpPr/>
          <p:nvPr/>
        </p:nvSpPr>
        <p:spPr>
          <a:xfrm>
            <a:off x="598139" y="1947023"/>
            <a:ext cx="4490268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Шаг 1: Разбиение векторов на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хэш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-корзины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32C9F917-2CEB-A64E-9D2C-4CB0989DDD36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38" y="2935776"/>
            <a:ext cx="4485421" cy="1207658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BF9B149-F381-9D47-992D-7C88371F710C}"/>
              </a:ext>
            </a:extLst>
          </p:cNvPr>
          <p:cNvSpPr/>
          <p:nvPr/>
        </p:nvSpPr>
        <p:spPr>
          <a:xfrm>
            <a:off x="598139" y="4098944"/>
            <a:ext cx="3808287" cy="4633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Шаг 2: Сортировка по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хэш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-корзинам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Рисунок 7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7AB04766-D483-F749-BEB5-18EFF1F4A2DC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39" y="4700100"/>
            <a:ext cx="4485421" cy="135099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9B6FA46-3DF9-AD4E-963F-ADED78343DBA}"/>
              </a:ext>
            </a:extLst>
          </p:cNvPr>
          <p:cNvSpPr/>
          <p:nvPr/>
        </p:nvSpPr>
        <p:spPr>
          <a:xfrm>
            <a:off x="5821680" y="192239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Шаг 3: Разбиваем отсортированные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хэш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-корзины на одинаковые по размеру части для лучшей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паралелизации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вычислений: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Рисунок 9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A7D72043-6B29-844E-BD2E-F79AF0EB5F9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752" y="2940241"/>
            <a:ext cx="3967248" cy="1158704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5CA7446F-FB71-4145-8DEC-1885AD4D0AB2}"/>
              </a:ext>
            </a:extLst>
          </p:cNvPr>
          <p:cNvSpPr/>
          <p:nvPr/>
        </p:nvSpPr>
        <p:spPr>
          <a:xfrm>
            <a:off x="5821680" y="4098944"/>
            <a:ext cx="62978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Шаг 4-5-6-7 и </a:t>
            </a:r>
            <a:r>
              <a:rPr lang="ru-RU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тд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Вычисляем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Attention 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внутри одной и той же части (собственная часть и предыдущая).</a:t>
            </a:r>
            <a:endParaRPr lang="ru-RU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Рисунок 11" descr="Изображение выглядит как рисунок&#10;&#10;Автоматически созданное описание">
            <a:extLst>
              <a:ext uri="{FF2B5EF4-FFF2-40B4-BE49-F238E27FC236}">
                <a16:creationId xmlns:a16="http://schemas.microsoft.com/office/drawing/2014/main" id="{647F1FE0-335A-F84F-9DB9-A54B1F2F5B55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752" y="4745275"/>
            <a:ext cx="4312920" cy="132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23193"/>
      </p:ext>
    </p:extLst>
  </p:cSld>
  <p:clrMapOvr>
    <a:masterClrMapping/>
  </p:clrMapOvr>
</p:sld>
</file>

<file path=ppt/theme/theme1.xml><?xml version="1.0" encoding="utf-8"?>
<a:theme xmlns:a="http://schemas.openxmlformats.org/drawingml/2006/main" name="Галерея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492</Words>
  <Application>Microsoft Macintosh PowerPoint</Application>
  <PresentationFormat>Широкоэкранный</PresentationFormat>
  <Paragraphs>48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8" baseType="lpstr">
      <vt:lpstr>Apple Color Emoji</vt:lpstr>
      <vt:lpstr>Arial</vt:lpstr>
      <vt:lpstr>Calibri</vt:lpstr>
      <vt:lpstr>Gill Sans MT</vt:lpstr>
      <vt:lpstr>Times New Roman</vt:lpstr>
      <vt:lpstr>Галерея</vt:lpstr>
      <vt:lpstr>Reformer, the efficient transformer</vt:lpstr>
      <vt:lpstr>Проблемы с архитектурой Transformer</vt:lpstr>
      <vt:lpstr>пРоблема 1.  FULL multi-head attention</vt:lpstr>
      <vt:lpstr>пРоблема 1.  FULL multi-head attention</vt:lpstr>
      <vt:lpstr>LSH – Attention (LOCALITY SENsitiVE HASHING)</vt:lpstr>
      <vt:lpstr>Locality sensitive hashing</vt:lpstr>
      <vt:lpstr>Angular LSH</vt:lpstr>
      <vt:lpstr>LSH Illustrated</vt:lpstr>
      <vt:lpstr>LSH по частям</vt:lpstr>
      <vt:lpstr>Сравнение эффективности разных типов attention</vt:lpstr>
      <vt:lpstr> Сравнение resnet и revnet блоков</vt:lpstr>
      <vt:lpstr>Презентация PowerPoint</vt:lpstr>
      <vt:lpstr>CHUNKING</vt:lpstr>
      <vt:lpstr>Презентация PowerPoint</vt:lpstr>
      <vt:lpstr>Сравнение эффективности </vt:lpstr>
      <vt:lpstr>Сравнение обычного трансформера и реформера</vt:lpstr>
      <vt:lpstr>Сравнение FULL Attention И LSH</vt:lpstr>
      <vt:lpstr>сравнение FULL attention и LSH</vt:lpstr>
      <vt:lpstr>Варианты использования не в NLP</vt:lpstr>
      <vt:lpstr>выводы</vt:lpstr>
      <vt:lpstr>Эксперименты</vt:lpstr>
      <vt:lpstr>Результаты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Reformer, the efficient transformer</dc:title>
  <dc:creator>Пронченко Павел Леонидович</dc:creator>
  <cp:lastModifiedBy>Пронченко Павел Леонидович</cp:lastModifiedBy>
  <cp:revision>26</cp:revision>
  <dcterms:created xsi:type="dcterms:W3CDTF">2020-07-12T18:18:16Z</dcterms:created>
  <dcterms:modified xsi:type="dcterms:W3CDTF">2020-07-25T17:54:12Z</dcterms:modified>
</cp:coreProperties>
</file>

<file path=docProps/thumbnail.jpeg>
</file>